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966FF"/>
    <a:srgbClr val="FF66FF"/>
    <a:srgbClr val="CC6600"/>
    <a:srgbClr val="CC9900"/>
    <a:srgbClr val="FFFF00"/>
    <a:srgbClr val="FF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6847" autoAdjust="0"/>
  </p:normalViewPr>
  <p:slideViewPr>
    <p:cSldViewPr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C842-F608-4F2E-ACC0-13229B293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E6506-30C4-4A04-95E8-2DBD1FEED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E113-3197-456A-B0C9-96E36AC1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B92EB13-BA84-4F8C-B70C-5AB6FA5050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87877-29B0-4B9A-A672-87D4AEDFF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8D9-3874-45B3-AC0D-02CFEE877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030B-8D5D-4303-B084-F5C542B93A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71C85-C7B2-43A3-AC3A-E6BFC91A3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7830-5BCC-4248-943C-18A1382FD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1F17-E89C-4F5B-9A52-FFC16325E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78370-5BE5-4F86-899C-89E0F66FB8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C526F-0578-4BF7-83FD-8EE0A403B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E0022-65CB-4CDC-AF4F-C274AE8980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Tập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đọc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18</a:t>
            </a: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		ÔN TẬP TIẾT 1</a:t>
            </a:r>
            <a:endParaRPr lang="en-US" sz="3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Nguyễn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Thu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Lan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23" name="Group 35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781800"/>
        </p:xfrm>
        <a:graphic>
          <a:graphicData uri="http://schemas.openxmlformats.org/drawingml/2006/table">
            <a:tbl>
              <a:tblPr/>
              <a:tblGrid>
                <a:gridCol w="1752600"/>
                <a:gridCol w="2133600"/>
                <a:gridCol w="3581400"/>
                <a:gridCol w="1676400"/>
              </a:tblGrid>
              <a:tr h="160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Tên bài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Tác giả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Nội dung chính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518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Chú Đất Nung (phần 1,2)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Nguyễn Kiên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Chú bé Đất dám nung mình trong lửa đã trở thành người mạnh mẽ, hữu ích. Còn hai người bột yếu ớt gặp nước suýt bị tan ra.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Chú Đất Nung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6" name="Group 24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7056120"/>
        </p:xfrm>
        <a:graphic>
          <a:graphicData uri="http://schemas.openxmlformats.org/drawingml/2006/table">
            <a:tbl>
              <a:tblPr/>
              <a:tblGrid>
                <a:gridCol w="1981200"/>
                <a:gridCol w="1676400"/>
                <a:gridCol w="3810000"/>
                <a:gridCol w="1676400"/>
              </a:tblGrid>
              <a:tr h="160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Tên bài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Tác giả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Nội dung chính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518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Trong quán ăn “Ba cá Bống”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A-lếch-xây Tôn-xtôi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Bu-ra-ti-nô thông minh, mưu trí đã moi được bí mật về chiếc chìa khóa vàng từ hai kẻ độc ác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Bu-ra-ti-nô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56" name="Group 20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781800"/>
        </p:xfrm>
        <a:graphic>
          <a:graphicData uri="http://schemas.openxmlformats.org/drawingml/2006/table">
            <a:tbl>
              <a:tblPr/>
              <a:tblGrid>
                <a:gridCol w="1981200"/>
                <a:gridCol w="1600200"/>
                <a:gridCol w="3886200"/>
                <a:gridCol w="1676400"/>
              </a:tblGrid>
              <a:tr h="160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Tên bài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Tác giả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Nội dung chính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518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Rất nhiều mặt trăng (phần 1,2)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Phơ-bơ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Trẻ em nhìn thế giới, giải thích về thế giới rất khác người lớn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Công chúa nhỏ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304800" y="533400"/>
            <a:ext cx="3505200" cy="11430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  <a:scene3d>
              <a:camera prst="legacyPerspectiveBottom"/>
              <a:lightRig rig="legacyFlat3" dir="t"/>
            </a:scene3d>
            <a:sp3d extrusionH="1218930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339966"/>
                </a:solidFill>
                <a:latin typeface="Arial"/>
                <a:cs typeface="Arial"/>
              </a:rPr>
              <a:t>Củng cố :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990600" y="3352800"/>
            <a:ext cx="7162800" cy="833438"/>
          </a:xfrm>
          <a:prstGeom prst="rect">
            <a:avLst/>
          </a:prstGeom>
          <a:solidFill>
            <a:schemeClr val="bg1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Nhận xét . Về luyện đọc.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914400" y="609600"/>
            <a:ext cx="3276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u="sng"/>
              <a:t>Kỳ sau</a:t>
            </a:r>
            <a:r>
              <a:rPr lang="en-US"/>
              <a:t> :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286000" y="3276600"/>
            <a:ext cx="4495800" cy="833438"/>
          </a:xfrm>
          <a:prstGeom prst="rect">
            <a:avLst/>
          </a:prstGeom>
          <a:solidFill>
            <a:srgbClr val="FFFF00"/>
          </a:solidFill>
          <a:ln w="9525">
            <a:solidFill>
              <a:srgbClr val="00FF00"/>
            </a:solidFill>
            <a:miter lim="800000"/>
            <a:headEnd/>
            <a:tailEnd/>
          </a:ln>
          <a:effectLst>
            <a:outerShdw dist="141990" dir="618291" algn="ctr" rotWithShape="0">
              <a:srgbClr val="00FF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Ôn tập ( t 5 )</a:t>
            </a:r>
          </a:p>
        </p:txBody>
      </p:sp>
      <p:sp>
        <p:nvSpPr>
          <p:cNvPr id="15368" name="WordArt 8"/>
          <p:cNvSpPr>
            <a:spLocks noChangeArrowheads="1" noChangeShapeType="1" noTextEdit="1"/>
          </p:cNvSpPr>
          <p:nvPr/>
        </p:nvSpPr>
        <p:spPr bwMode="auto">
          <a:xfrm>
            <a:off x="4953000" y="5181600"/>
            <a:ext cx="2590800" cy="1219200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  <a:scene3d>
              <a:camera prst="legacyPerspectiveFront"/>
              <a:lightRig rig="legacyFlat3" dir="t"/>
            </a:scene3d>
            <a:sp3d extrusionH="36306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Hát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4" grpId="1" animBg="1"/>
      <p:bldP spid="15365" grpId="0" animBg="1"/>
      <p:bldP spid="15365" grpId="1" animBg="1"/>
      <p:bldP spid="15366" grpId="0"/>
      <p:bldP spid="15367" grpId="0" animBg="1"/>
      <p:bldP spid="153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1000" y="-152400"/>
            <a:ext cx="8305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/>
              <a:t>Thứ hai       tháng    năm  201</a:t>
            </a:r>
          </a:p>
          <a:p>
            <a:pPr algn="ctr">
              <a:spcBef>
                <a:spcPct val="50000"/>
              </a:spcBef>
            </a:pPr>
            <a:r>
              <a:rPr lang="en-US" sz="3600" b="1" u="sng"/>
              <a:t>Tập đọc</a:t>
            </a: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2133600" y="1295400"/>
            <a:ext cx="4724400" cy="762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Ôn tập (t1)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6200" y="457200"/>
            <a:ext cx="2209800" cy="833438"/>
          </a:xfrm>
          <a:prstGeom prst="rect">
            <a:avLst/>
          </a:prstGeom>
          <a:solidFill>
            <a:srgbClr val="CCFF66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S/174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81000" y="2209800"/>
            <a:ext cx="8458200" cy="15557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>
                <a:solidFill>
                  <a:srgbClr val="FF3300"/>
                </a:solidFill>
              </a:rPr>
              <a:t>1. Ôn luyện tập đọc và học thuộc lòng.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0" y="3810000"/>
            <a:ext cx="91440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</a:t>
            </a:r>
            <a:r>
              <a:rPr lang="en-US" u="sng">
                <a:solidFill>
                  <a:srgbClr val="FF3300"/>
                </a:solidFill>
              </a:rPr>
              <a:t>Kiểm tra</a:t>
            </a:r>
            <a:r>
              <a:rPr lang="en-US"/>
              <a:t> : Ông Trạng thả diều ; “Vua tàu thủy” Bạch Thái Bưởi ; Vẽ trứng ; Người tìm đường lên các vì sao ; Văn hay chữ tốt ; 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76200" y="3810000"/>
            <a:ext cx="89154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Chú Đất nung ; Cánh diều tuổi thơ ; Kéo co ; Trong quán ăn “Ba cá bống” ; Rất nhiều mặt trăng ; Một người chính trực ;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6200" y="3838575"/>
            <a:ext cx="89154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Nỗi dằn vặt của An-đrây-ca ; Ở Vương quốc Tương lai ; Đôi giày ba ta màu xanh ; Điều ước của vua Mi-đát .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-152400" y="3581400"/>
            <a:ext cx="96012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*Mẹ ốm ; Truyện cổ nước mình; Tre Việt Nam ; Gà Trống và Cáo ; Nếu chúng mình có phép lạ ; Có chí thì nên ; Tuổi Ngựa.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 animBg="1"/>
      <p:bldP spid="3080" grpId="0" animBg="1"/>
      <p:bldP spid="3081" grpId="0" animBg="1"/>
      <p:bldP spid="3082" grpId="0"/>
      <p:bldP spid="3082" grpId="1"/>
      <p:bldP spid="3083" grpId="0"/>
      <p:bldP spid="3083" grpId="1"/>
      <p:bldP spid="3084" grpId="0"/>
      <p:bldP spid="3084" grpId="1"/>
      <p:bldP spid="30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409575"/>
            <a:ext cx="9144000" cy="3019425"/>
          </a:xfrm>
          <a:prstGeom prst="rect">
            <a:avLst/>
          </a:prstGeom>
          <a:solidFill>
            <a:srgbClr val="CC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*Đọc trôi chảy, rành mạch. (80 tiếng / phút). Thuộc 3 đoạn thơ, đoạn văn. Bước đầu biết đọc diễn cảm đoạn văn, đoạn thơ. 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04800" y="4191000"/>
            <a:ext cx="8534400" cy="156527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>
                <a:solidFill>
                  <a:srgbClr val="FF3300"/>
                </a:solidFill>
              </a:rPr>
              <a:t> (*) </a:t>
            </a:r>
            <a:r>
              <a:rPr lang="en-US"/>
              <a:t>Đọc tương đối lưu loát, diễn cảm. (80 tiếng / phút).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0" y="76200"/>
            <a:ext cx="91440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>
                <a:solidFill>
                  <a:schemeClr val="accent2"/>
                </a:solidFill>
              </a:rPr>
              <a:t>2</a:t>
            </a:r>
            <a:r>
              <a:rPr lang="en-US"/>
              <a:t>. Lập bảng tổng kết các bài tập đọc là truyện kể trong hai chủ điểm </a:t>
            </a:r>
            <a:r>
              <a:rPr lang="en-US" b="1">
                <a:solidFill>
                  <a:schemeClr val="accent2"/>
                </a:solidFill>
              </a:rPr>
              <a:t>Có chí thì nên</a:t>
            </a:r>
            <a:r>
              <a:rPr lang="en-US"/>
              <a:t> và </a:t>
            </a:r>
            <a:r>
              <a:rPr lang="en-US" b="1">
                <a:solidFill>
                  <a:schemeClr val="accent2"/>
                </a:solidFill>
              </a:rPr>
              <a:t>Tiếng sáo diều</a:t>
            </a:r>
            <a:r>
              <a:rPr lang="en-US"/>
              <a:t> theo mẫu sau :</a:t>
            </a:r>
          </a:p>
        </p:txBody>
      </p:sp>
      <p:graphicFrame>
        <p:nvGraphicFramePr>
          <p:cNvPr id="5191" name="Group 71"/>
          <p:cNvGraphicFramePr>
            <a:graphicFrameLocks noGrp="1"/>
          </p:cNvGraphicFramePr>
          <p:nvPr>
            <p:ph/>
          </p:nvPr>
        </p:nvGraphicFramePr>
        <p:xfrm>
          <a:off x="0" y="3048000"/>
          <a:ext cx="9144000" cy="2377440"/>
        </p:xfrm>
        <a:graphic>
          <a:graphicData uri="http://schemas.openxmlformats.org/drawingml/2006/table">
            <a:tbl>
              <a:tblPr/>
              <a:tblGrid>
                <a:gridCol w="1600200"/>
                <a:gridCol w="1905000"/>
                <a:gridCol w="3886200"/>
                <a:gridCol w="1752600"/>
              </a:tblGrid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Tên bài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Tác giả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Nội dung chính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5192" name="Text Box 72"/>
          <p:cNvSpPr txBox="1">
            <a:spLocks noChangeArrowheads="1"/>
          </p:cNvSpPr>
          <p:nvPr/>
        </p:nvSpPr>
        <p:spPr bwMode="auto">
          <a:xfrm>
            <a:off x="0" y="5486400"/>
            <a:ext cx="9144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(Chỉ ghi các bài tập đọc là </a:t>
            </a:r>
            <a:r>
              <a:rPr lang="en-US">
                <a:solidFill>
                  <a:schemeClr val="accent2"/>
                </a:solidFill>
              </a:rPr>
              <a:t>truyện kể</a:t>
            </a:r>
            <a:r>
              <a:rPr lang="en-US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18" name="Group 50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58318"/>
        </p:xfrm>
        <a:graphic>
          <a:graphicData uri="http://schemas.openxmlformats.org/drawingml/2006/table">
            <a:tbl>
              <a:tblPr/>
              <a:tblGrid>
                <a:gridCol w="1828800"/>
                <a:gridCol w="2133600"/>
                <a:gridCol w="2743200"/>
                <a:gridCol w="2438400"/>
              </a:tblGrid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Tên bài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Tác giả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Nội dung chính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530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Ông Trạng thả diều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Trinh Đường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Nguyễn Hiền nhà nghèo mà hiếu học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Nguyễn Hiền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16" name="Group 24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782118"/>
        </p:xfrm>
        <a:graphic>
          <a:graphicData uri="http://schemas.openxmlformats.org/drawingml/2006/table">
            <a:tbl>
              <a:tblPr/>
              <a:tblGrid>
                <a:gridCol w="1828800"/>
                <a:gridCol w="2133600"/>
                <a:gridCol w="3352800"/>
                <a:gridCol w="1828800"/>
              </a:tblGrid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Tên bài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Tác giả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Nội dung chính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522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“Vua tàu thủy” Bạch Thái Bưởi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Từ điển nhân vật lịch sử Việt Nam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Bạch Thái Bưởi từ tay trắng, nhờ có chí đã làm nên nghiệp lớn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Bạch Thái Bưởi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1" name="Group 25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782118"/>
        </p:xfrm>
        <a:graphic>
          <a:graphicData uri="http://schemas.openxmlformats.org/drawingml/2006/table">
            <a:tbl>
              <a:tblPr/>
              <a:tblGrid>
                <a:gridCol w="1676400"/>
                <a:gridCol w="1905000"/>
                <a:gridCol w="3733800"/>
                <a:gridCol w="1828800"/>
              </a:tblGrid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Tên bài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Tác giả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Nội dung chính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522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Vẽ trứng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Xuân Yến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Lê-ô-nác-đô đa Vin-xi kiên trì khổ luyện đã trở thành danh họa vĩ đại.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Lê-ô-nác-đô đa Vin-xi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9" name="Group 39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7818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3200400"/>
                <a:gridCol w="1828800"/>
              </a:tblGrid>
              <a:tr h="160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Tên bài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Tác giả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Nội dung chính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518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Người tìm đường lên các vì sao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Lê Quang long, Phạm Ngọc Toàn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Xi-ôn-cốp-xki kiên trì theo đuổi ước mơ, đã tìm được đường lên các vì sao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Xi-ôn-cốp-xki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93" name="Group 29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12280"/>
        </p:xfrm>
        <a:graphic>
          <a:graphicData uri="http://schemas.openxmlformats.org/drawingml/2006/table">
            <a:tbl>
              <a:tblPr/>
              <a:tblGrid>
                <a:gridCol w="1524000"/>
                <a:gridCol w="2362200"/>
                <a:gridCol w="3429000"/>
                <a:gridCol w="1828800"/>
              </a:tblGrid>
              <a:tr h="160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Tên bài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Tác giả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Nội dung chính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Nhân 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518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Văn hay chữ tốt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Truyện đọc 1(1995)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Cao Bá Quát kiên trì luyện viết chữ, đã nổi danh là người văn hay chữ tốt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Cao Bá Quát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7806"/>
  <p:tag name="VIOLETTITLE" val="TĐ4 BÀI :ÔN TẬP ( Tiết 1 )"/>
  <p:tag name="VIOLETLESSON" val="34"/>
  <p:tag name="VIOLETCATID" val="8048927"/>
  <p:tag name="VIOLETSUBJECT" val="Tập đọc 4"/>
  <p:tag name="VIOLETAUTHORID" val="3345215"/>
  <p:tag name="VIOLETAUTHORNAME" val="Nguyễn Phú Quốc"/>
  <p:tag name="VIOLETAUTHORAVATAR" val="3345215.jpg"/>
  <p:tag name="VIOLETAUTHORADDRESS" val="Trường TH C Nhơn Mỹ - An Giang"/>
  <p:tag name="VIOLETAUTHORHOMEPAGE" val="http://nguyenphuquoccmag.violet.vn"/>
  <p:tag name="VIOLETDATE" val="2011-12-14 20:12:42"/>
  <p:tag name="VIOLETHIT" val="183"/>
  <p:tag name="VIOLETLIKE" val="0"/>
  <p:tag name="MMPROD_NEXTUNIQUEID" val="10017"/>
  <p:tag name="MMPROD_UIDATA" val="&lt;database version=&quot;7.0&quot;&gt;&lt;object type=&quot;1&quot; unique_id=&quot;10001&quot;&gt;&lt;object type=&quot;2&quot; unique_id=&quot;10659&quot;&gt;&lt;object type=&quot;3&quot; unique_id=&quot;10661&quot;&gt;&lt;property id=&quot;20148&quot; value=&quot;5&quot;/&gt;&lt;property id=&quot;20300&quot; value=&quot;Slide 2&quot;/&gt;&lt;property id=&quot;20307&quot; value=&quot;257&quot;/&gt;&lt;/object&gt;&lt;object type=&quot;3&quot; unique_id=&quot;10662&quot;&gt;&lt;property id=&quot;20148&quot; value=&quot;5&quot;/&gt;&lt;property id=&quot;20300&quot; value=&quot;Slide 3&quot;/&gt;&lt;property id=&quot;20307&quot; value=&quot;258&quot;/&gt;&lt;/object&gt;&lt;object type=&quot;3&quot; unique_id=&quot;10663&quot;&gt;&lt;property id=&quot;20148&quot; value=&quot;5&quot;/&gt;&lt;property id=&quot;20300&quot; value=&quot;Slide 4&quot;/&gt;&lt;property id=&quot;20307&quot; value=&quot;259&quot;/&gt;&lt;/object&gt;&lt;object type=&quot;3&quot; unique_id=&quot;10664&quot;&gt;&lt;property id=&quot;20148&quot; value=&quot;5&quot;/&gt;&lt;property id=&quot;20300&quot; value=&quot;Slide 5&quot;/&gt;&lt;property id=&quot;20307&quot; value=&quot;260&quot;/&gt;&lt;/object&gt;&lt;object type=&quot;3&quot; unique_id=&quot;10665&quot;&gt;&lt;property id=&quot;20148&quot; value=&quot;5&quot;/&gt;&lt;property id=&quot;20300&quot; value=&quot;Slide 6&quot;/&gt;&lt;property id=&quot;20307&quot; value=&quot;261&quot;/&gt;&lt;/object&gt;&lt;object type=&quot;3&quot; unique_id=&quot;10666&quot;&gt;&lt;property id=&quot;20148&quot; value=&quot;5&quot;/&gt;&lt;property id=&quot;20300&quot; value=&quot;Slide 7&quot;/&gt;&lt;property id=&quot;20307&quot; value=&quot;262&quot;/&gt;&lt;/object&gt;&lt;object type=&quot;3&quot; unique_id=&quot;10667&quot;&gt;&lt;property id=&quot;20148&quot; value=&quot;5&quot;/&gt;&lt;property id=&quot;20300&quot; value=&quot;Slide 8&quot;/&gt;&lt;property id=&quot;20307&quot; value=&quot;263&quot;/&gt;&lt;/object&gt;&lt;object type=&quot;3&quot; unique_id=&quot;10668&quot;&gt;&lt;property id=&quot;20148&quot; value=&quot;5&quot;/&gt;&lt;property id=&quot;20300&quot; value=&quot;Slide 9&quot;/&gt;&lt;property id=&quot;20307&quot; value=&quot;264&quot;/&gt;&lt;/object&gt;&lt;object type=&quot;3&quot; unique_id=&quot;10669&quot;&gt;&lt;property id=&quot;20148&quot; value=&quot;5&quot;/&gt;&lt;property id=&quot;20300&quot; value=&quot;Slide 10&quot;/&gt;&lt;property id=&quot;20307&quot; value=&quot;265&quot;/&gt;&lt;/object&gt;&lt;object type=&quot;3&quot; unique_id=&quot;10670&quot;&gt;&lt;property id=&quot;20148&quot; value=&quot;5&quot;/&gt;&lt;property id=&quot;20300&quot; value=&quot;Slide 11&quot;/&gt;&lt;property id=&quot;20307&quot; value=&quot;266&quot;/&gt;&lt;/object&gt;&lt;object type=&quot;3&quot; unique_id=&quot;10671&quot;&gt;&lt;property id=&quot;20148&quot; value=&quot;5&quot;/&gt;&lt;property id=&quot;20300&quot; value=&quot;Slide 12&quot;/&gt;&lt;property id=&quot;20307&quot; value=&quot;267&quot;/&gt;&lt;/object&gt;&lt;object type=&quot;3&quot; unique_id=&quot;10672&quot;&gt;&lt;property id=&quot;20148&quot; value=&quot;5&quot;/&gt;&lt;property id=&quot;20300&quot; value=&quot;Slide 13&quot;/&gt;&lt;property id=&quot;20307&quot; value=&quot;268&quot;/&gt;&lt;/object&gt;&lt;object type=&quot;3&quot; unique_id=&quot;10703&quot;&gt;&lt;property id=&quot;20148&quot; value=&quot;5&quot;/&gt;&lt;property id=&quot;20300&quot; value=&quot;Slide 1&quot;/&gt;&lt;property id=&quot;20307&quot; value=&quot;269&quot;/&gt;&lt;/object&gt;&lt;/object&gt;&lt;object type=&quot;8&quot; unique_id=&quot;1068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599</Words>
  <Application>Microsoft Office PowerPoint</Application>
  <PresentationFormat>On-screen Show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Thiên Long co.,ltd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Hoàng Phy</dc:creator>
  <cp:lastModifiedBy>AutoBVT</cp:lastModifiedBy>
  <cp:revision>14</cp:revision>
  <dcterms:created xsi:type="dcterms:W3CDTF">2002-02-22T01:54:29Z</dcterms:created>
  <dcterms:modified xsi:type="dcterms:W3CDTF">2016-01-20T08:56:20Z</dcterms:modified>
</cp:coreProperties>
</file>